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34"/>
  </p:notesMasterIdLst>
  <p:sldIdLst>
    <p:sldId id="277" r:id="rId2"/>
    <p:sldId id="278" r:id="rId3"/>
    <p:sldId id="279" r:id="rId4"/>
    <p:sldId id="280" r:id="rId5"/>
    <p:sldId id="281" r:id="rId6"/>
    <p:sldId id="283" r:id="rId7"/>
    <p:sldId id="282" r:id="rId8"/>
    <p:sldId id="284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6" r:id="rId18"/>
    <p:sldId id="268" r:id="rId19"/>
    <p:sldId id="270" r:id="rId20"/>
    <p:sldId id="271" r:id="rId21"/>
    <p:sldId id="272" r:id="rId22"/>
    <p:sldId id="273" r:id="rId23"/>
    <p:sldId id="275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63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2F0F0B-5229-44F6-B7E9-C0536BF79603}" type="datetimeFigureOut">
              <a:rPr lang="ru-RU" smtClean="0"/>
              <a:pPr/>
              <a:t>11.02.2016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83732-4B75-44A7-A32E-C4DB307937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628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31875" y="4624388"/>
            <a:ext cx="4611688" cy="3733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0856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31875" y="4624388"/>
            <a:ext cx="4611688" cy="3733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71811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hidden">
          <a:xfrm>
            <a:off x="1" y="1"/>
            <a:ext cx="12192000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noProof="0" dirty="0"/>
          </a:p>
        </p:txBody>
      </p:sp>
      <p:sp>
        <p:nvSpPr>
          <p:cNvPr id="15" name="Прямоугольник 14"/>
          <p:cNvSpPr/>
          <p:nvPr/>
        </p:nvSpPr>
        <p:spPr bwMode="hidden">
          <a:xfrm>
            <a:off x="1" y="4810563"/>
            <a:ext cx="12192000" cy="204743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810" y="1905000"/>
            <a:ext cx="9146382" cy="2667000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809" y="5029200"/>
            <a:ext cx="8231744" cy="1143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pPr/>
              <a:t>11.02.2016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 useBgFill="1">
        <p:nvSpPr>
          <p:cNvPr id="20" name="Полилиния 9"/>
          <p:cNvSpPr>
            <a:spLocks/>
          </p:cNvSpPr>
          <p:nvPr/>
        </p:nvSpPr>
        <p:spPr bwMode="white">
          <a:xfrm>
            <a:off x="1057" y="4714633"/>
            <a:ext cx="12189884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 noProof="0" dirty="0"/>
          </a:p>
        </p:txBody>
      </p:sp>
    </p:spTree>
    <p:extLst>
      <p:ext uri="{BB962C8B-B14F-4D97-AF65-F5344CB8AC3E}">
        <p14:creationId xmlns:p14="http://schemas.microsoft.com/office/powerpoint/2010/main" val="39652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pPr/>
              <a:t>11.02.2016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5655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2" y="0"/>
            <a:ext cx="9316965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 bwMode="hidden">
          <a:xfrm>
            <a:off x="2" y="1"/>
            <a:ext cx="9221012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noProof="0" dirty="0"/>
          </a:p>
        </p:txBody>
      </p:sp>
      <p:sp>
        <p:nvSpPr>
          <p:cNvPr id="9" name="Полилиния 9"/>
          <p:cNvSpPr>
            <a:spLocks/>
          </p:cNvSpPr>
          <p:nvPr/>
        </p:nvSpPr>
        <p:spPr bwMode="hidden">
          <a:xfrm rot="5400000">
            <a:off x="5887966" y="3333050"/>
            <a:ext cx="6858000" cy="19190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2810" y="685800"/>
            <a:ext cx="7462785" cy="5486400"/>
          </a:xfrm>
        </p:spPr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pPr/>
              <a:t>11.02.2016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" name="Vertical Заголовок 1"/>
          <p:cNvSpPr>
            <a:spLocks noGrp="1"/>
          </p:cNvSpPr>
          <p:nvPr>
            <p:ph type="title" orient="vert"/>
          </p:nvPr>
        </p:nvSpPr>
        <p:spPr>
          <a:xfrm>
            <a:off x="9561158" y="685800"/>
            <a:ext cx="1295738" cy="5486400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5938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pPr/>
              <a:t>11.02.2016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0334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1" y="1"/>
            <a:ext cx="12192000" cy="4810561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 bwMode="hidden">
          <a:xfrm>
            <a:off x="1" y="1"/>
            <a:ext cx="12192000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757" y="1905000"/>
            <a:ext cx="9145381" cy="2667000"/>
          </a:xfrm>
        </p:spPr>
        <p:txBody>
          <a:bodyPr anchor="b">
            <a:noAutofit/>
          </a:bodyPr>
          <a:lstStyle>
            <a:lvl1pPr algn="l">
              <a:defRPr sz="4800" b="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809" y="5029200"/>
            <a:ext cx="8231745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pPr/>
              <a:t>11.02.2016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6" name="Полилиния 9"/>
          <p:cNvSpPr>
            <a:spLocks/>
          </p:cNvSpPr>
          <p:nvPr/>
        </p:nvSpPr>
        <p:spPr bwMode="hidden">
          <a:xfrm>
            <a:off x="1057" y="4714633"/>
            <a:ext cx="12189884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 noProof="0" dirty="0"/>
          </a:p>
        </p:txBody>
      </p:sp>
    </p:spTree>
    <p:extLst>
      <p:ext uri="{BB962C8B-B14F-4D97-AF65-F5344CB8AC3E}">
        <p14:creationId xmlns:p14="http://schemas.microsoft.com/office/powerpoint/2010/main" val="67294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2810" y="1905000"/>
            <a:ext cx="4417702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48439" y="1905000"/>
            <a:ext cx="4417702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pPr/>
              <a:t>11.02.2016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853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810" y="1905000"/>
            <a:ext cx="4417702" cy="7620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2810" y="2743201"/>
            <a:ext cx="4417702" cy="34290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 baseline="0"/>
            </a:lvl8pPr>
            <a:lvl9pPr marL="1920240">
              <a:defRPr sz="1600"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48439" y="1905000"/>
            <a:ext cx="4417702" cy="7620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48439" y="2743201"/>
            <a:ext cx="4417702" cy="34290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pPr/>
              <a:t>11.02.2016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7023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pPr/>
              <a:t>11.02.2016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7201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 bwMode="hidden">
          <a:xfrm>
            <a:off x="1" y="1"/>
            <a:ext cx="12192000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pPr/>
              <a:t>11.02.2016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5206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15"/>
          <p:cNvSpPr>
            <a:spLocks/>
          </p:cNvSpPr>
          <p:nvPr/>
        </p:nvSpPr>
        <p:spPr bwMode="auto">
          <a:xfrm>
            <a:off x="4495383" y="1905000"/>
            <a:ext cx="6155515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810" y="189723"/>
            <a:ext cx="9146382" cy="1144556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2809" y="3429000"/>
            <a:ext cx="2743915" cy="2514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pPr/>
              <a:t>11.02.2016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6786" y="2087880"/>
            <a:ext cx="5792709" cy="3886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0859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15"/>
          <p:cNvSpPr>
            <a:spLocks/>
          </p:cNvSpPr>
          <p:nvPr/>
        </p:nvSpPr>
        <p:spPr bwMode="auto">
          <a:xfrm>
            <a:off x="1522810" y="1905000"/>
            <a:ext cx="6155515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810" y="189723"/>
            <a:ext cx="9146382" cy="1144556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25275" y="3429000"/>
            <a:ext cx="2743915" cy="2514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pPr/>
              <a:t>11.02.2016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07325" y="2087880"/>
            <a:ext cx="5786485" cy="3886200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0623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810" y="189723"/>
            <a:ext cx="9146382" cy="11445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1" y="1628777"/>
            <a:ext cx="12192000" cy="52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Прямоугольник 16"/>
          <p:cNvSpPr/>
          <p:nvPr/>
        </p:nvSpPr>
        <p:spPr bwMode="hidden">
          <a:xfrm>
            <a:off x="1" y="1535909"/>
            <a:ext cx="12192000" cy="5322093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810" y="1905000"/>
            <a:ext cx="9146382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11016" y="6420898"/>
            <a:ext cx="964287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2466975-C014-42E5-BFA6-B8D5FDD3B81F}" type="datetimeFigureOut">
              <a:rPr lang="ru-RU" noProof="0" smtClean="0"/>
              <a:pPr/>
              <a:t>11.02.2016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522810" y="6420898"/>
            <a:ext cx="7012225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030533" y="6420898"/>
            <a:ext cx="638659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93B167E-EA96-4147-81DE-549160052C22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38" name="Полилиния 9"/>
          <p:cNvSpPr>
            <a:spLocks/>
          </p:cNvSpPr>
          <p:nvPr/>
        </p:nvSpPr>
        <p:spPr bwMode="white">
          <a:xfrm>
            <a:off x="1057" y="1470257"/>
            <a:ext cx="12189884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 noProof="0" dirty="0"/>
          </a:p>
        </p:txBody>
      </p:sp>
    </p:spTree>
    <p:extLst>
      <p:ext uri="{BB962C8B-B14F-4D97-AF65-F5344CB8AC3E}">
        <p14:creationId xmlns:p14="http://schemas.microsoft.com/office/powerpoint/2010/main" val="2159351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2625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72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15468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59037" y="586855"/>
            <a:ext cx="9146382" cy="3193576"/>
          </a:xfrm>
        </p:spPr>
        <p:txBody>
          <a:bodyPr>
            <a:noAutofit/>
          </a:bodyPr>
          <a:lstStyle/>
          <a:p>
            <a:pPr lvl="0"/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Потенциал молодежных общественных организаций в проведении мероприятий по безопасности дорожного движения.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dirty="0" smtClean="0">
                <a:latin typeface="Times New Roman" pitchFamily="18" charset="0"/>
                <a:cs typeface="Times New Roman" pitchFamily="18" charset="0"/>
              </a:rPr>
            </a:b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15903" y="3466531"/>
            <a:ext cx="8966581" cy="2705669"/>
          </a:xfrm>
        </p:spPr>
        <p:txBody>
          <a:bodyPr>
            <a:normAutofit lnSpcReduction="10000"/>
          </a:bodyPr>
          <a:lstStyle/>
          <a:p>
            <a:pPr algn="r">
              <a:lnSpc>
                <a:spcPct val="100000"/>
              </a:lnSpc>
            </a:pPr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Мероприятия молодежных   общественных организаций по безопасности дорожного   движения: обзор мероприятий.</a:t>
            </a:r>
            <a:endParaRPr lang="ru-RU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123" y="2127772"/>
            <a:ext cx="180022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65861" y="1948966"/>
            <a:ext cx="3241673" cy="149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2000" b="1" i="1">
                <a:solidFill>
                  <a:srgbClr val="B84700"/>
                </a:solidFill>
              </a:rPr>
              <a:t>Возле детских садов обучающиеся раздают памятки родителям, в которых говорится о важности и необходимости использовать в автомобилях специальные детские кресла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673" y="3207271"/>
            <a:ext cx="3959225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886" y="3747021"/>
            <a:ext cx="3773487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647" y="1930922"/>
            <a:ext cx="3240088" cy="2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922" y="2127771"/>
            <a:ext cx="1619250" cy="174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Объект 5"/>
          <p:cNvSpPr>
            <a:spLocks noGrp="1"/>
          </p:cNvSpPr>
          <p:nvPr>
            <p:ph idx="1"/>
          </p:nvPr>
        </p:nvSpPr>
        <p:spPr>
          <a:xfrm>
            <a:off x="1637269" y="230270"/>
            <a:ext cx="9146382" cy="127229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/>
              <a:t>Муниципальное </a:t>
            </a:r>
            <a:r>
              <a:rPr lang="ru-RU" b="1" dirty="0" err="1"/>
              <a:t>казенное</a:t>
            </a:r>
            <a:r>
              <a:rPr lang="ru-RU" b="1" dirty="0"/>
              <a:t> учреждение дополнительного образования </a:t>
            </a:r>
            <a:endParaRPr lang="ru-RU" b="1" dirty="0" smtClean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/>
              <a:t>«</a:t>
            </a:r>
            <a:r>
              <a:rPr lang="ru-RU" b="1" dirty="0"/>
              <a:t>Станция детского и юношеского туризма и экскурсий» </a:t>
            </a:r>
            <a:endParaRPr lang="ru-RU" b="1" dirty="0" smtClean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/>
              <a:t>города </a:t>
            </a:r>
            <a:r>
              <a:rPr lang="ru-RU" b="1" dirty="0"/>
              <a:t>Миньяр Ашинского муниципального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2096605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0520" y="124823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C00000"/>
                </a:solidFill>
              </a:rPr>
              <a:t>Агитбригада по ПДД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15069" y="2464594"/>
            <a:ext cx="9146382" cy="426720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ru-RU" sz="2400" b="1" dirty="0">
                <a:solidFill>
                  <a:srgbClr val="017304"/>
                </a:solidFill>
              </a:rPr>
              <a:t>Цель агитации</a:t>
            </a:r>
            <a:r>
              <a:rPr lang="ru-RU" sz="2400" dirty="0">
                <a:solidFill>
                  <a:srgbClr val="017304"/>
                </a:solidFill>
              </a:rPr>
              <a:t>: </a:t>
            </a:r>
          </a:p>
          <a:p>
            <a:pPr>
              <a:defRPr/>
            </a:pPr>
            <a:r>
              <a:rPr lang="ru-RU" sz="2400" dirty="0">
                <a:solidFill>
                  <a:srgbClr val="017304"/>
                </a:solidFill>
              </a:rPr>
              <a:t>Предупреждение дорожно-транспортного травматизма.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ru-RU" sz="2400" b="1" dirty="0">
                <a:solidFill>
                  <a:srgbClr val="017304"/>
                </a:solidFill>
              </a:rPr>
              <a:t>Задачи</a:t>
            </a:r>
            <a:r>
              <a:rPr lang="ru-RU" sz="2400" dirty="0">
                <a:solidFill>
                  <a:srgbClr val="017304"/>
                </a:solidFill>
              </a:rPr>
              <a:t>:</a:t>
            </a:r>
          </a:p>
          <a:p>
            <a:pPr>
              <a:defRPr/>
            </a:pPr>
            <a:r>
              <a:rPr lang="ru-RU" sz="2400" dirty="0">
                <a:solidFill>
                  <a:srgbClr val="017304"/>
                </a:solidFill>
              </a:rPr>
              <a:t>Формировать представление дошкольников и младших школьников о безопасности дорожного движения.</a:t>
            </a:r>
          </a:p>
          <a:p>
            <a:pPr>
              <a:defRPr/>
            </a:pPr>
            <a:r>
              <a:rPr lang="ru-RU" sz="2400" dirty="0">
                <a:solidFill>
                  <a:srgbClr val="017304"/>
                </a:solidFill>
              </a:rPr>
              <a:t>Повторять правила поведения пешеходов на улице.</a:t>
            </a:r>
          </a:p>
          <a:p>
            <a:pPr>
              <a:defRPr/>
            </a:pPr>
            <a:r>
              <a:rPr lang="ru-RU" sz="2400" dirty="0">
                <a:solidFill>
                  <a:srgbClr val="017304"/>
                </a:solidFill>
              </a:rPr>
              <a:t>Развивать у детей умения находить безопасный путь.</a:t>
            </a:r>
          </a:p>
          <a:p>
            <a:pPr>
              <a:defRPr/>
            </a:pPr>
            <a:r>
              <a:rPr lang="ru-RU" sz="2400" dirty="0">
                <a:solidFill>
                  <a:srgbClr val="017304"/>
                </a:solidFill>
              </a:rPr>
              <a:t>Воспитывать уважительное отношение ко всем участникам дорожного движения.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ru-RU" dirty="0"/>
          </a:p>
        </p:txBody>
      </p:sp>
      <p:pic>
        <p:nvPicPr>
          <p:cNvPr id="15364" name="Рисунок 3" descr="Эмблем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784" y="641538"/>
            <a:ext cx="150018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194" y="226040"/>
            <a:ext cx="110819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Муниципальное бюджетное учреждение дополнительного образования </a:t>
            </a:r>
            <a:r>
              <a:rPr lang="ru-RU" sz="2400" b="1" dirty="0" err="1" smtClean="0"/>
              <a:t>Еткульский</a:t>
            </a:r>
            <a:r>
              <a:rPr lang="ru-RU" sz="2400" b="1" dirty="0" smtClean="0"/>
              <a:t> районный дом детского творчества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24781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2893" y="1435238"/>
            <a:ext cx="6563364" cy="1144556"/>
          </a:xfrm>
        </p:spPr>
        <p:txBody>
          <a:bodyPr/>
          <a:lstStyle/>
          <a:p>
            <a:pPr algn="l">
              <a:defRPr/>
            </a:pPr>
            <a:r>
              <a:rPr lang="ru-RU" sz="2800" dirty="0">
                <a:solidFill>
                  <a:srgbClr val="C00000"/>
                </a:solidFill>
              </a:rPr>
              <a:t>    Агитбригада в детских садах с.Еткуль</a:t>
            </a:r>
          </a:p>
        </p:txBody>
      </p:sp>
      <p:pic>
        <p:nvPicPr>
          <p:cNvPr id="16387" name="Содержимое 4" descr="рабочий стол новая папка2 122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3808" y="3067501"/>
            <a:ext cx="4714875" cy="3536950"/>
          </a:xfrm>
        </p:spPr>
      </p:pic>
      <p:pic>
        <p:nvPicPr>
          <p:cNvPr id="16388" name="Рисунок 3" descr="Эмблема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446" y="573367"/>
            <a:ext cx="150018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Рисунок 10" descr="DSC0507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893" y="2032451"/>
            <a:ext cx="3429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1194" y="226040"/>
            <a:ext cx="110819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Муниципальное бюджетное учреждение дополнительного образования </a:t>
            </a:r>
            <a:r>
              <a:rPr lang="ru-RU" sz="2400" b="1" dirty="0" err="1" smtClean="0"/>
              <a:t>Еткульский</a:t>
            </a:r>
            <a:r>
              <a:rPr lang="ru-RU" sz="2400" b="1" dirty="0" smtClean="0"/>
              <a:t> районный дом детского творчества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89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1124" y="1747721"/>
            <a:ext cx="6351610" cy="1143000"/>
          </a:xfrm>
        </p:spPr>
        <p:txBody>
          <a:bodyPr/>
          <a:lstStyle/>
          <a:p>
            <a:pPr algn="l">
              <a:defRPr/>
            </a:pPr>
            <a:r>
              <a:rPr lang="ru-RU" sz="3200" dirty="0">
                <a:solidFill>
                  <a:srgbClr val="C00000"/>
                </a:solidFill>
              </a:rPr>
              <a:t>      Агитбригада «Огни светофора»</a:t>
            </a:r>
            <a:endParaRPr lang="ru-RU" sz="3200" dirty="0"/>
          </a:p>
        </p:txBody>
      </p:sp>
      <p:pic>
        <p:nvPicPr>
          <p:cNvPr id="17412" name="Содержимое 4" descr="DSC0513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8699" y="2093441"/>
            <a:ext cx="3397250" cy="4530725"/>
          </a:xfrm>
        </p:spPr>
      </p:pic>
      <p:pic>
        <p:nvPicPr>
          <p:cNvPr id="17411" name="Рисунок 3" descr="Эмблема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164" y="652286"/>
            <a:ext cx="150018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Рисунок 6" descr="рабочий стол новая папка2 124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185" y="3409478"/>
            <a:ext cx="5092700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1194" y="226040"/>
            <a:ext cx="110819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Муниципальное бюджетное учреждение дополнительного образования </a:t>
            </a:r>
            <a:r>
              <a:rPr lang="ru-RU" sz="2400" b="1" dirty="0" err="1" smtClean="0"/>
              <a:t>Еткульский</a:t>
            </a:r>
            <a:r>
              <a:rPr lang="ru-RU" sz="2400" b="1" dirty="0" smtClean="0"/>
              <a:t> районный дом детского творчества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6058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273" y="1280844"/>
            <a:ext cx="9146382" cy="1144556"/>
          </a:xfrm>
        </p:spPr>
        <p:txBody>
          <a:bodyPr/>
          <a:lstStyle/>
          <a:p>
            <a:pPr algn="l">
              <a:defRPr/>
            </a:pPr>
            <a:r>
              <a:rPr lang="ru-RU" sz="2800" dirty="0">
                <a:solidFill>
                  <a:srgbClr val="C00000"/>
                </a:solidFill>
              </a:rPr>
              <a:t>   Выступление агитбригады для лагерей  </a:t>
            </a:r>
            <a:br>
              <a:rPr lang="ru-RU" sz="2800" dirty="0">
                <a:solidFill>
                  <a:srgbClr val="C00000"/>
                </a:solidFill>
              </a:rPr>
            </a:br>
            <a:r>
              <a:rPr lang="ru-RU" sz="2800" dirty="0">
                <a:solidFill>
                  <a:srgbClr val="C00000"/>
                </a:solidFill>
              </a:rPr>
              <a:t>                  дневного пребывания</a:t>
            </a:r>
          </a:p>
        </p:txBody>
      </p:sp>
      <p:pic>
        <p:nvPicPr>
          <p:cNvPr id="18436" name="Содержимое 10" descr="знак.bm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4250" y="2633902"/>
            <a:ext cx="4086225" cy="3103562"/>
          </a:xfrm>
        </p:spPr>
      </p:pic>
      <p:pic>
        <p:nvPicPr>
          <p:cNvPr id="18435" name="Рисунок 3" descr="Эмблема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651" y="675390"/>
            <a:ext cx="150018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Рисунок 11" descr="S127000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5" y="3543940"/>
            <a:ext cx="4043363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5"/>
          <p:cNvSpPr txBox="1">
            <a:spLocks noChangeArrowheads="1"/>
          </p:cNvSpPr>
          <p:nvPr/>
        </p:nvSpPr>
        <p:spPr bwMode="auto">
          <a:xfrm>
            <a:off x="3658595" y="5737464"/>
            <a:ext cx="37147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017304"/>
                </a:solidFill>
              </a:rPr>
              <a:t>Несуществующий дорожный знак </a:t>
            </a:r>
          </a:p>
          <a:p>
            <a:pPr algn="ctr" eaLnBrk="1" hangingPunct="1"/>
            <a:r>
              <a:rPr lang="ru-RU" altLang="ru-RU" b="1" dirty="0">
                <a:solidFill>
                  <a:srgbClr val="017304"/>
                </a:solidFill>
              </a:rPr>
              <a:t>«Мусорить запрещено»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1194" y="226040"/>
            <a:ext cx="110819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Муниципальное бюджетное учреждение дополнительного образования </a:t>
            </a:r>
            <a:r>
              <a:rPr lang="ru-RU" sz="2400" b="1" dirty="0" err="1" smtClean="0"/>
              <a:t>Еткульский</a:t>
            </a:r>
            <a:r>
              <a:rPr lang="ru-RU" sz="2400" b="1" dirty="0" smtClean="0"/>
              <a:t> районный дом детского творчества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78355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2745" y="1588185"/>
            <a:ext cx="9146382" cy="1144556"/>
          </a:xfrm>
        </p:spPr>
        <p:txBody>
          <a:bodyPr/>
          <a:lstStyle/>
          <a:p>
            <a:pPr algn="l">
              <a:defRPr/>
            </a:pPr>
            <a:r>
              <a:rPr lang="ru-RU" sz="3200" dirty="0">
                <a:solidFill>
                  <a:srgbClr val="C00000"/>
                </a:solidFill>
              </a:rPr>
              <a:t>          Акция совместно с ГИБДД</a:t>
            </a:r>
            <a:br>
              <a:rPr lang="ru-RU" sz="3200" dirty="0">
                <a:solidFill>
                  <a:srgbClr val="C00000"/>
                </a:solidFill>
              </a:rPr>
            </a:br>
            <a:r>
              <a:rPr lang="ru-RU" sz="3200" dirty="0">
                <a:solidFill>
                  <a:srgbClr val="C00000"/>
                </a:solidFill>
              </a:rPr>
              <a:t>       «Водитель будь внимателен!»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9458" name="Содержимое 5" descr="IMG_041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81902" y="3936313"/>
            <a:ext cx="4143375" cy="2762250"/>
          </a:xfrm>
        </p:spPr>
      </p:pic>
      <p:pic>
        <p:nvPicPr>
          <p:cNvPr id="19460" name="Рисунок 3" descr="Эмблема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7458" y="713333"/>
            <a:ext cx="150018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Рисунок 6" descr="IMG_041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04" y="2857499"/>
            <a:ext cx="385762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Рисунок 7" descr="S122002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477" y="2371038"/>
            <a:ext cx="3214687" cy="432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41194" y="226040"/>
            <a:ext cx="110819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Муниципальное бюджетное учреждение дополнительного образования </a:t>
            </a:r>
            <a:r>
              <a:rPr lang="ru-RU" sz="2400" b="1" dirty="0" err="1" smtClean="0"/>
              <a:t>Еткульский</a:t>
            </a:r>
            <a:r>
              <a:rPr lang="ru-RU" sz="2400" b="1" dirty="0" smtClean="0"/>
              <a:t> районный дом детского творчества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69177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28800" y="4800839"/>
            <a:ext cx="5118267" cy="1831973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ru-RU" dirty="0" smtClean="0">
                <a:solidFill>
                  <a:srgbClr val="017304"/>
                </a:solidFill>
              </a:rPr>
              <a:t>	 </a:t>
            </a:r>
            <a:r>
              <a:rPr lang="ru-RU" sz="1800" b="1" u="sng" dirty="0">
                <a:solidFill>
                  <a:srgbClr val="017304"/>
                </a:solidFill>
              </a:rPr>
              <a:t>Цель  акции: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ru-RU" sz="1800" b="1" dirty="0">
                <a:solidFill>
                  <a:srgbClr val="017304"/>
                </a:solidFill>
                <a:latin typeface="Comic Sans MS" pitchFamily="66" charset="0"/>
              </a:rPr>
              <a:t>Привлечь внимание водителей 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ru-RU" sz="1800" b="1" dirty="0">
                <a:solidFill>
                  <a:srgbClr val="017304"/>
                </a:solidFill>
                <a:latin typeface="Comic Sans MS" pitchFamily="66" charset="0"/>
              </a:rPr>
              <a:t>к профилактике  детского 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ru-RU" sz="1800" b="1" dirty="0">
                <a:solidFill>
                  <a:srgbClr val="017304"/>
                </a:solidFill>
                <a:latin typeface="Comic Sans MS" pitchFamily="66" charset="0"/>
              </a:rPr>
              <a:t>дорожно-транспортного травматизма</a:t>
            </a:r>
            <a:r>
              <a:rPr lang="ru-RU" sz="1800" dirty="0">
                <a:solidFill>
                  <a:srgbClr val="017304"/>
                </a:solidFill>
                <a:latin typeface="Comic Sans MS" pitchFamily="66" charset="0"/>
              </a:rPr>
              <a:t>.</a:t>
            </a:r>
          </a:p>
        </p:txBody>
      </p:sp>
      <p:pic>
        <p:nvPicPr>
          <p:cNvPr id="20484" name="Рисунок 3" descr="Эмблем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023" y="807563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Рисунок 5" descr="S12200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067" y="1214438"/>
            <a:ext cx="51435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Рисунок 8" descr="IMG_040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567" y="3429000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41194" y="226040"/>
            <a:ext cx="110819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Муниципальное бюджетное учреждение дополнительного образования </a:t>
            </a:r>
            <a:r>
              <a:rPr lang="ru-RU" sz="2400" b="1" dirty="0" err="1" smtClean="0"/>
              <a:t>Еткульский</a:t>
            </a:r>
            <a:r>
              <a:rPr lang="ru-RU" sz="2400" b="1" dirty="0" smtClean="0"/>
              <a:t> районный дом детского творчества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74236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504967" y="1552286"/>
            <a:ext cx="11247741" cy="796925"/>
          </a:xfrm>
        </p:spPr>
        <p:txBody>
          <a:bodyPr>
            <a:noAutofit/>
          </a:bodyPr>
          <a:lstStyle/>
          <a:p>
            <a:r>
              <a:rPr lang="ru-RU" altLang="ru-RU" sz="2400" b="1" dirty="0" smtClean="0"/>
              <a:t/>
            </a:r>
            <a:br>
              <a:rPr lang="ru-RU" altLang="ru-RU" sz="2400" b="1" dirty="0" smtClean="0"/>
            </a:br>
            <a:r>
              <a:rPr lang="ru-RU" altLang="ru-RU" sz="2400" b="1" dirty="0" smtClean="0"/>
              <a:t>Муниципальное образовательное учреждение дополнительного образования  дворец творчества детей и молодёжи </a:t>
            </a:r>
            <a:br>
              <a:rPr lang="ru-RU" altLang="ru-RU" sz="2400" b="1" dirty="0" smtClean="0"/>
            </a:br>
            <a:r>
              <a:rPr lang="ru-RU" altLang="ru-RU" sz="2400" b="1" dirty="0" smtClean="0"/>
              <a:t>городской Центр  профилактики и предупреждения </a:t>
            </a:r>
            <a:r>
              <a:rPr lang="ru-RU" altLang="ru-RU" sz="2400" b="1" dirty="0" err="1" smtClean="0"/>
              <a:t>дорожно</a:t>
            </a:r>
            <a:r>
              <a:rPr lang="ru-RU" altLang="ru-RU" sz="2400" b="1" dirty="0" smtClean="0"/>
              <a:t> – транспортных происшествий с участием несовершеннолетних</a:t>
            </a:r>
            <a:br>
              <a:rPr lang="ru-RU" altLang="ru-RU" sz="2400" b="1" dirty="0" smtClean="0"/>
            </a:br>
            <a:r>
              <a:rPr lang="ru-RU" altLang="ru-RU" sz="2400" b="1" dirty="0" smtClean="0"/>
              <a:t/>
            </a:r>
            <a:br>
              <a:rPr lang="ru-RU" altLang="ru-RU" sz="2400" b="1" dirty="0" smtClean="0"/>
            </a:br>
            <a:endParaRPr lang="ru-RU" altLang="ru-RU" sz="2400" dirty="0"/>
          </a:p>
        </p:txBody>
      </p:sp>
      <p:pic>
        <p:nvPicPr>
          <p:cNvPr id="11268" name="Содержимое 6" descr="P5065363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884" y="4073236"/>
            <a:ext cx="4039985" cy="2784764"/>
          </a:xfrm>
        </p:spPr>
      </p:pic>
      <p:pic>
        <p:nvPicPr>
          <p:cNvPr id="11267" name="Содержимое 7" descr="P5065349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4"/>
          <a:stretch>
            <a:fillRect/>
          </a:stretch>
        </p:blipFill>
        <p:spPr>
          <a:xfrm>
            <a:off x="795566" y="2944668"/>
            <a:ext cx="3571875" cy="2520950"/>
          </a:xfrm>
        </p:spPr>
      </p:pic>
      <p:pic>
        <p:nvPicPr>
          <p:cNvPr id="11269" name="Рисунок 8" descr="P506535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6" t="27083" b="15625"/>
          <a:stretch>
            <a:fillRect/>
          </a:stretch>
        </p:blipFill>
        <p:spPr bwMode="auto">
          <a:xfrm>
            <a:off x="7752209" y="2526362"/>
            <a:ext cx="400050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32877" y="1800980"/>
            <a:ext cx="9053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dirty="0">
                <a:solidFill>
                  <a:srgbClr val="FF0000"/>
                </a:solidFill>
              </a:rPr>
              <a:t>Акция «Будь ярким! Стань заметнее!» прошла в МДОУ Д/С №53 </a:t>
            </a:r>
            <a:br>
              <a:rPr lang="ru-RU" altLang="ru-RU" sz="2400" dirty="0">
                <a:solidFill>
                  <a:srgbClr val="FF0000"/>
                </a:solidFill>
              </a:rPr>
            </a:br>
            <a:r>
              <a:rPr lang="ru-RU" altLang="ru-RU" sz="2400" dirty="0">
                <a:solidFill>
                  <a:srgbClr val="FF0000"/>
                </a:solidFill>
              </a:rPr>
              <a:t>6 мая в 10.00 2015 года. 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35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Фотоальбом\2007-2008\ПДД 2007\4EFA381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222" y="1493205"/>
            <a:ext cx="4280024" cy="3210018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Фотоальбом\2007-2008\ПДД 2007\DF25A84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650" y="3266982"/>
            <a:ext cx="4568056" cy="3426042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Фотоальбом\2007-2008\ПДД 2007\EFA1BD0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657" y="1937085"/>
            <a:ext cx="3096344" cy="2322258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G:\Фотоальбом\2007-2008\ПДД 2007\F044E8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359" y="4298939"/>
            <a:ext cx="2983880" cy="2237910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756175"/>
            <a:ext cx="4554039" cy="132343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FF0000"/>
                </a:solidFill>
              </a:rPr>
              <a:t>игра </a:t>
            </a:r>
            <a:r>
              <a:rPr lang="ru-RU" sz="2800" b="1" i="1" dirty="0" smtClean="0">
                <a:solidFill>
                  <a:srgbClr val="FF0000"/>
                </a:solidFill>
              </a:rPr>
              <a:t>«Красный,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желтый</a:t>
            </a:r>
            <a:r>
              <a:rPr lang="ru-RU" sz="2800" b="1" i="1" dirty="0" smtClean="0">
                <a:solidFill>
                  <a:srgbClr val="FF0000"/>
                </a:solidFill>
              </a:rPr>
              <a:t>, </a:t>
            </a:r>
            <a:r>
              <a:rPr lang="ru-RU" sz="2800" b="1" i="1" dirty="0" err="1" smtClean="0">
                <a:solidFill>
                  <a:srgbClr val="FF0000"/>
                </a:solidFill>
              </a:rPr>
              <a:t>зеленый</a:t>
            </a:r>
            <a:r>
              <a:rPr lang="ru-RU" sz="2800" b="1" i="1" dirty="0" smtClean="0">
                <a:solidFill>
                  <a:srgbClr val="FF0000"/>
                </a:solidFill>
              </a:rPr>
              <a:t>…»</a:t>
            </a:r>
            <a:endParaRPr lang="ru-RU" sz="2400" b="1" i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Присутствовало: 40 человек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82163" y="75475"/>
            <a:ext cx="113323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Муниципальное бюджетное учреждение дополнительного образования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smtClean="0"/>
              <a:t>центр внешкольной работы «Ровесник» г. Куса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29502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G:\ЮИД\IMG_21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677" y="1768512"/>
            <a:ext cx="4524565" cy="3393424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ЮИД\IMG_21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659" y="3232914"/>
            <a:ext cx="4596270" cy="3447202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61010" y="1526232"/>
            <a:ext cx="38576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FF0000"/>
                </a:solidFill>
              </a:rPr>
              <a:t>игра </a:t>
            </a:r>
            <a:r>
              <a:rPr lang="ru-RU" sz="2400" b="1" i="1" dirty="0">
                <a:solidFill>
                  <a:srgbClr val="FF0000"/>
                </a:solidFill>
              </a:rPr>
              <a:t>«Как Баба Яга правила движения учила…»</a:t>
            </a:r>
            <a:endParaRPr lang="ru-RU" sz="2400" b="1" i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Присутствовало: 27 человек</a:t>
            </a:r>
          </a:p>
        </p:txBody>
      </p:sp>
      <p:pic>
        <p:nvPicPr>
          <p:cNvPr id="4098" name="Picture 2" descr="G:\ЮИД\IMG_21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" y="3406232"/>
            <a:ext cx="4430206" cy="3322654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2792" y="168763"/>
            <a:ext cx="113323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Муниципальное бюджетное учреждение дополнительного образования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smtClean="0"/>
              <a:t>центр внешкольной работы «Ровесник» г. Куса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22358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365" y="749280"/>
            <a:ext cx="4421874" cy="5842587"/>
          </a:xfrm>
        </p:spPr>
        <p:txBody>
          <a:bodyPr>
            <a:normAutofit/>
          </a:bodyPr>
          <a:lstStyle/>
          <a:p>
            <a:r>
              <a:rPr lang="ru-RU" sz="2700" b="1" dirty="0" smtClean="0"/>
              <a:t>Эффективная деятельность государственных и муниципальных органов по обеспечению безопасности дорожного движения невозможна без взаимодействия с молодежными общественными организациями и привлечения их к  мероприятиям по безопасности дорожного движения.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tjumency_zazhgli_svechi_v_pamjat_o_zhertvah_dorozhnyh_avarij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0755" y="1017895"/>
            <a:ext cx="6407207" cy="42672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7273" y="1904326"/>
            <a:ext cx="9146382" cy="47074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Массовые мероприятия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85234" y="3101006"/>
            <a:ext cx="11701965" cy="34287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/>
              <a:t>Одной из наиболее эффективных форм обучения детей безопасному поведению на дорогах является проведение массовых мероприятий, которые вызывают большой интерес среди </a:t>
            </a:r>
            <a:r>
              <a:rPr lang="ru-RU" sz="2800" b="1" dirty="0" smtClean="0"/>
              <a:t>детей и подростков.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032420" y="-1670832"/>
            <a:ext cx="9936088" cy="2667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ru-RU" sz="1800" b="1" dirty="0" smtClean="0">
                <a:solidFill>
                  <a:srgbClr val="652825"/>
                </a:solidFill>
                <a:latin typeface="Corbel"/>
              </a:rPr>
              <a:t>УПРАВЛЕНИЕ ОБРАЗОВАНИЯ АДМИНИСТРАЦИИ ЧЕБАРКУЛЬСКОГО ГОРОДСКОГО ОКРУГА</a:t>
            </a:r>
            <a:br>
              <a:rPr lang="ru-RU" sz="1800" b="1" dirty="0" smtClean="0">
                <a:solidFill>
                  <a:srgbClr val="652825"/>
                </a:solidFill>
                <a:latin typeface="Corbel"/>
              </a:rPr>
            </a:br>
            <a:r>
              <a:rPr lang="ru-RU" sz="1800" b="1" dirty="0" smtClean="0">
                <a:solidFill>
                  <a:srgbClr val="652825"/>
                </a:solidFill>
                <a:latin typeface="Corbel"/>
              </a:rPr>
              <a:t/>
            </a:r>
            <a:br>
              <a:rPr lang="ru-RU" sz="1800" b="1" dirty="0" smtClean="0">
                <a:solidFill>
                  <a:srgbClr val="652825"/>
                </a:solidFill>
                <a:latin typeface="Corbel"/>
              </a:rPr>
            </a:br>
            <a:endParaRPr lang="ru-RU" sz="1800" b="1" dirty="0">
              <a:solidFill>
                <a:srgbClr val="652825"/>
              </a:solidFill>
              <a:latin typeface="Corbe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5419" y="703997"/>
            <a:ext cx="10834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 smtClean="0">
                <a:solidFill>
                  <a:srgbClr val="652825"/>
                </a:solidFill>
              </a:rPr>
              <a:t>Муниципальное учреждение дополнительного образования детей Центр детского творчества</a:t>
            </a:r>
            <a:r>
              <a:rPr lang="ru-RU" sz="2400" b="1" dirty="0">
                <a:solidFill>
                  <a:srgbClr val="652825"/>
                </a:solidFill>
              </a:rPr>
              <a:t/>
            </a:r>
            <a:br>
              <a:rPr lang="ru-RU" sz="2400" b="1" dirty="0">
                <a:solidFill>
                  <a:srgbClr val="652825"/>
                </a:solidFill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8263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/>
          <a:stretch/>
        </p:blipFill>
        <p:spPr>
          <a:xfrm>
            <a:off x="248554" y="189723"/>
            <a:ext cx="2642334" cy="27809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84" y="3200196"/>
            <a:ext cx="2709886" cy="36131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937" y="205179"/>
            <a:ext cx="3881085" cy="29108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45" y="3573016"/>
            <a:ext cx="3419872" cy="25649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4" descr="C:\Users\domracheva\Desktop\лето 2011\Лето\День ГИБДД\SSL2039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24192" y="3510926"/>
            <a:ext cx="4102829" cy="30771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 descr="S:\Домрачева\Документы\Фото\0022\SSL202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91745" y="427797"/>
            <a:ext cx="3390473" cy="25428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391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650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9987B62E-6777-4FF3-9AF2-FB73FC660B78}" type="slidenum">
              <a:rPr lang="ru-RU" altLang="ru-RU" sz="120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22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pic>
        <p:nvPicPr>
          <p:cNvPr id="27651" name="Picture 2" descr="F:\семинар по ПДД\Новая папка (2)\SN856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043" y="1731819"/>
            <a:ext cx="4519612" cy="338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3" descr="F:\семинар по ПДД\Новая папка (2)\SN8562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618" y="2378076"/>
            <a:ext cx="5305425" cy="397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Прямоугольник 4"/>
          <p:cNvSpPr>
            <a:spLocks noChangeArrowheads="1"/>
          </p:cNvSpPr>
          <p:nvPr/>
        </p:nvSpPr>
        <p:spPr bwMode="auto">
          <a:xfrm>
            <a:off x="7620474" y="5121131"/>
            <a:ext cx="37147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dirty="0">
                <a:solidFill>
                  <a:srgbClr val="FF0000"/>
                </a:solidFill>
                <a:latin typeface="Arial" panose="020B0604020202020204" pitchFamily="34" charset="0"/>
              </a:rPr>
              <a:t>Выступление агитбригады перед детьми дошкольного отделения</a:t>
            </a:r>
            <a:endParaRPr lang="ru-RU" altLang="ru-RU" sz="2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182399"/>
            <a:ext cx="120373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latin typeface="Arial" panose="020B0604020202020204" pitchFamily="34" charset="0"/>
                <a:cs typeface="Times New Roman" panose="02020603050405020304" pitchFamily="18" charset="0"/>
              </a:rPr>
              <a:t>Муниципальное специальное (коррекционное) образовательное учреждение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latin typeface="Arial" panose="020B0604020202020204" pitchFamily="34" charset="0"/>
                <a:cs typeface="Times New Roman" panose="02020603050405020304" pitchFamily="18" charset="0"/>
              </a:rPr>
              <a:t> для обучающихся, воспитанников с ограниченными возможностями здоровья </a:t>
            </a:r>
            <a:endParaRPr lang="ru-RU" altLang="ru-RU" sz="2000" b="1" dirty="0" smtClean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специальная </a:t>
            </a:r>
            <a:r>
              <a:rPr lang="ru-RU" altLang="ru-RU" sz="2000" b="1" dirty="0">
                <a:latin typeface="Arial" panose="020B0604020202020204" pitchFamily="34" charset="0"/>
                <a:cs typeface="Times New Roman" panose="02020603050405020304" pitchFamily="18" charset="0"/>
              </a:rPr>
              <a:t>(коррекционная) общеобразовательная школа – интернат </a:t>
            </a:r>
            <a:r>
              <a:rPr lang="en-US" altLang="ru-RU" sz="2000" b="1" dirty="0">
                <a:latin typeface="Arial" panose="020B0604020202020204" pitchFamily="34" charset="0"/>
                <a:cs typeface="Times New Roman" panose="02020603050405020304" pitchFamily="18" charset="0"/>
              </a:rPr>
              <a:t>VIII</a:t>
            </a:r>
            <a:r>
              <a:rPr lang="ru-RU" altLang="ru-RU" sz="2000" b="1" dirty="0">
                <a:latin typeface="Arial" panose="020B0604020202020204" pitchFamily="34" charset="0"/>
                <a:cs typeface="Times New Roman" panose="02020603050405020304" pitchFamily="18" charset="0"/>
              </a:rPr>
              <a:t> вида </a:t>
            </a:r>
            <a:endParaRPr lang="ru-RU" altLang="ru-RU" sz="1050" b="1" dirty="0"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 err="1">
                <a:latin typeface="Arial" panose="020B0604020202020204" pitchFamily="34" charset="0"/>
                <a:cs typeface="Times New Roman" panose="02020603050405020304" pitchFamily="18" charset="0"/>
              </a:rPr>
              <a:t>Копейского</a:t>
            </a:r>
            <a:r>
              <a:rPr lang="ru-RU" altLang="ru-RU" sz="2000" b="1" dirty="0">
                <a:latin typeface="Arial" panose="020B0604020202020204" pitchFamily="34" charset="0"/>
                <a:cs typeface="Times New Roman" panose="02020603050405020304" pitchFamily="18" charset="0"/>
              </a:rPr>
              <a:t> городского округа Челябинской области</a:t>
            </a:r>
            <a:endParaRPr lang="ru-RU" altLang="ru-RU" sz="28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15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F:\семинар по ПДД\ПДД\IMG_85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431" y="2616750"/>
            <a:ext cx="5929312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6867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B3935708-3DEB-4B51-9775-0AA4834B417B}" type="slidenum">
              <a:rPr lang="ru-RU" altLang="ru-RU" sz="120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23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sp>
        <p:nvSpPr>
          <p:cNvPr id="36869" name="Прямоугольник 4"/>
          <p:cNvSpPr>
            <a:spLocks noChangeArrowheads="1"/>
          </p:cNvSpPr>
          <p:nvPr/>
        </p:nvSpPr>
        <p:spPr bwMode="auto">
          <a:xfrm>
            <a:off x="6881813" y="571500"/>
            <a:ext cx="335756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dirty="0">
                <a:solidFill>
                  <a:srgbClr val="FF0000"/>
                </a:solidFill>
                <a:latin typeface="+mj-lt"/>
              </a:rPr>
              <a:t>Агитбригада «</a:t>
            </a:r>
            <a:r>
              <a:rPr lang="ru-RU" altLang="ru-RU" sz="2400" dirty="0" err="1">
                <a:solidFill>
                  <a:srgbClr val="FF0000"/>
                </a:solidFill>
                <a:latin typeface="+mj-lt"/>
              </a:rPr>
              <a:t>Светофорик</a:t>
            </a:r>
            <a:r>
              <a:rPr lang="ru-RU" altLang="ru-RU" sz="2400" dirty="0">
                <a:solidFill>
                  <a:srgbClr val="FF0000"/>
                </a:solidFill>
                <a:latin typeface="+mj-lt"/>
              </a:rPr>
              <a:t>» выступает  в клубе перед учащимися начальной школы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46" y="2923901"/>
            <a:ext cx="5462489" cy="3645724"/>
          </a:xfrm>
          <a:prstGeom prst="rect">
            <a:avLst/>
          </a:prstGeom>
        </p:spPr>
      </p:pic>
      <p:pic>
        <p:nvPicPr>
          <p:cNvPr id="36868" name="Picture 2" descr="F:\семинар по ПДД\ПДД\IMG_856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4" y="500064"/>
            <a:ext cx="4822825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85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1340768"/>
            <a:ext cx="12191999" cy="388843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-11960" y="304892"/>
            <a:ext cx="12191999" cy="42366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938817" y="0"/>
            <a:ext cx="10363200" cy="128588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Направления деятельности ДООО «Альфа» по безопасности дорожного движения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476211" y="1643050"/>
            <a:ext cx="11049077" cy="4857784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Разработка проекта коммунарского дня  для обучающихся образовательных организаций «Дорога без опасности»;</a:t>
            </a:r>
          </a:p>
          <a:p>
            <a:pPr algn="l"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Разработка игровой экскурсии по кабинету безопасности дорожного движение ГБУДО «ОЦДОД»;</a:t>
            </a:r>
          </a:p>
          <a:p>
            <a:pPr algn="l"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Разработка мастер – классов для профильной смены юных инспекторов движения;</a:t>
            </a:r>
          </a:p>
          <a:p>
            <a:pPr algn="l"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Инициатива проекта «Мир твоих прав - молодежь за безопасность движения» на областном форуме «Транспортная культура. Безопасность. Профилактика»-</a:t>
            </a:r>
          </a:p>
          <a:p>
            <a:pPr algn="l"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Участие в проекте детского совета при Уполномоченном по правам ребенка «Карта безопасного детства».</a:t>
            </a:r>
          </a:p>
          <a:p>
            <a:pPr algn="l">
              <a:buFont typeface="Arial" pitchFamily="34" charset="0"/>
              <a:buChar char="•"/>
            </a:pPr>
            <a:endParaRPr lang="ru-RU" sz="2800" dirty="0" smtClean="0"/>
          </a:p>
          <a:p>
            <a:pPr algn="l">
              <a:buFont typeface="Arial" pitchFamily="34" charset="0"/>
              <a:buChar char="•"/>
            </a:pPr>
            <a:endParaRPr lang="ru-RU" sz="2800" dirty="0" smtClean="0"/>
          </a:p>
          <a:p>
            <a:pPr algn="l">
              <a:buFont typeface="Arial" pitchFamily="34" charset="0"/>
              <a:buChar char="•"/>
            </a:pPr>
            <a:endParaRPr lang="ru-RU" sz="2800" dirty="0" smtClean="0"/>
          </a:p>
          <a:p>
            <a:pPr algn="l">
              <a:buFont typeface="Arial" pitchFamily="34" charset="0"/>
              <a:buChar char="•"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170196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1960" y="304892"/>
            <a:ext cx="12191999" cy="42366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bg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333467" y="500043"/>
            <a:ext cx="10363200" cy="1470025"/>
          </a:xfrm>
        </p:spPr>
        <p:txBody>
          <a:bodyPr>
            <a:normAutofit/>
          </a:bodyPr>
          <a:lstStyle/>
          <a:p>
            <a:r>
              <a:rPr lang="ru-RU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Разработка проекта коммунарского дня  для обучающихся образовательных организаций «Дорога без </a:t>
            </a: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опасности»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857213" y="1928802"/>
            <a:ext cx="10668075" cy="4676714"/>
          </a:xfrm>
        </p:spPr>
        <p:txBody>
          <a:bodyPr>
            <a:noAutofit/>
          </a:bodyPr>
          <a:lstStyle/>
          <a:p>
            <a:pPr algn="l"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Авторские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игротехники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по ПДД;</a:t>
            </a:r>
          </a:p>
          <a:p>
            <a:pPr algn="l"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Дорожная карта «Мой отряд ЮИД – мое будущее»;</a:t>
            </a:r>
          </a:p>
          <a:p>
            <a:pPr algn="l"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Создание социальных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видиороликов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по пропаганде безопасного движения;</a:t>
            </a:r>
          </a:p>
          <a:p>
            <a:pPr algn="l"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Акция «Час единых действий по профилактике ДТП»;</a:t>
            </a:r>
          </a:p>
          <a:p>
            <a:pPr algn="l"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ЛЭП – разучивание и сочинение новых текстов песен про безопасную дорогу;</a:t>
            </a:r>
          </a:p>
          <a:p>
            <a:pPr algn="l"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Традиционные игры на знакомство и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командообразование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 элементами ПДД;</a:t>
            </a:r>
          </a:p>
          <a:p>
            <a:pPr algn="l"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Экскурсия в прошлое (разработка презентаций по истории ПДД);</a:t>
            </a:r>
          </a:p>
          <a:p>
            <a:pPr algn="l"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«Что? Где? Когда? По ПДД»</a:t>
            </a:r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822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810" y="189723"/>
            <a:ext cx="9146382" cy="132517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Разработка игровой экскурсии по кабинету безопасности дорожного движение ГБОУДОД «ОЦДОД»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8" name="Содержимое 7" descr="DSC0843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59309" y="1885512"/>
            <a:ext cx="6008172" cy="3379597"/>
          </a:xfrm>
        </p:spPr>
      </p:pic>
      <p:pic>
        <p:nvPicPr>
          <p:cNvPr id="9" name="Содержимое 8" descr="DSC0843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912238" y="2174875"/>
            <a:ext cx="4517799" cy="4517799"/>
          </a:xfrm>
        </p:spPr>
      </p:pic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20140421_11451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6211" y="1071547"/>
            <a:ext cx="5640919" cy="3173017"/>
          </a:xfrm>
        </p:spPr>
      </p:pic>
      <p:pic>
        <p:nvPicPr>
          <p:cNvPr id="8" name="Содержимое 7" descr="DSC0842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191252" y="2786059"/>
            <a:ext cx="5389033" cy="3031331"/>
          </a:xfrm>
        </p:spPr>
      </p:pic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8285" y="899406"/>
            <a:ext cx="5150945" cy="537856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Предлагалось написать письмо Дедушке Морозу и поделиться им со своими друзьями в социальных сетях, чтобы в наступившем 2016 году стало больше безопасных дорог, добрых и вежливых водителей, аккуратных и внимательных пешеходов!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" name="Рисунок 8" descr="C:\Users\Соцпед1\Desktop\2d8fa9f5a669da267e334b783ab8440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901" y="1760561"/>
            <a:ext cx="5390866" cy="4503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365" y="1160060"/>
            <a:ext cx="4585648" cy="5254387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Студенты и старшеклассники Тюменской области принимали участие в молодежном конкурсном проекте по безопасности дорожного движения. Проект проходит в рамках государственной программы «Повышение безопасности дорожного движения».</a:t>
            </a:r>
            <a:endParaRPr lang="ru-RU" sz="2800" dirty="0"/>
          </a:p>
        </p:txBody>
      </p:sp>
      <p:pic>
        <p:nvPicPr>
          <p:cNvPr id="4" name="Содержимое 3" descr="tjumency_zazhgli_svechi_v_pamjat_o_zhertvah_dorozhnyh_avarij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7325" y="1787858"/>
            <a:ext cx="6217685" cy="4140978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9163" y="380791"/>
            <a:ext cx="9146382" cy="114455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Необходимо активизировать процесс участия молодежи в работе по обеспечению безопасности дорожного движения</a:t>
            </a:r>
            <a:endParaRPr lang="ru-RU" b="1" dirty="0"/>
          </a:p>
        </p:txBody>
      </p:sp>
      <p:pic>
        <p:nvPicPr>
          <p:cNvPr id="4" name="Содержимое 3" descr="11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2947" y="1692321"/>
            <a:ext cx="5523031" cy="3684897"/>
          </a:xfrm>
        </p:spPr>
      </p:pic>
      <p:pic>
        <p:nvPicPr>
          <p:cNvPr id="1026" name="Picture 2" descr="C:\Documents and Settings\Татьяна\Рабочий стол\видеоконференции 14-15\16\11.02\kongres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6268" y="2651953"/>
            <a:ext cx="3731787" cy="370707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812" y="555482"/>
            <a:ext cx="4923693" cy="630251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Воронежской области появился первый детский сайт по безопасности дорожного движения</a:t>
            </a:r>
            <a:br>
              <a:rPr lang="ru-RU" dirty="0" smtClean="0"/>
            </a:br>
            <a:r>
              <a:rPr lang="ru-RU" dirty="0" smtClean="0"/>
              <a:t>Юные инспекторы движения - обучающиеся объединения «Азбука безопасности» ЦДО «Созвездие» создали молодежный сайт «Центр безопасного детства».</a:t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ru-RU" dirty="0" err="1" smtClean="0"/>
              <a:t>www.vcdo.ucoz.ru</a:t>
            </a:r>
            <a:r>
              <a:rPr lang="ru-RU" dirty="0" smtClean="0"/>
              <a:t>).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069540" y="2374709"/>
            <a:ext cx="4282040" cy="383843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 l="6927" t="11264" r="4588" b="4172"/>
          <a:stretch>
            <a:fillRect/>
          </a:stretch>
        </p:blipFill>
        <p:spPr bwMode="auto">
          <a:xfrm>
            <a:off x="4919003" y="168812"/>
            <a:ext cx="6597747" cy="3545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/>
          <a:srcRect l="8169" t="10447" r="10553" b="5476"/>
          <a:stretch>
            <a:fillRect/>
          </a:stretch>
        </p:blipFill>
        <p:spPr bwMode="auto">
          <a:xfrm>
            <a:off x="5725551" y="3348111"/>
            <a:ext cx="6035040" cy="3509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025" y="517268"/>
            <a:ext cx="5404514" cy="5774349"/>
          </a:xfrm>
        </p:spPr>
        <p:txBody>
          <a:bodyPr>
            <a:normAutofit/>
          </a:bodyPr>
          <a:lstStyle/>
          <a:p>
            <a:r>
              <a:rPr lang="ru-RU" b="1" dirty="0" smtClean="0"/>
              <a:t>В Хакасии школьники устроили конкурс на самый яркий портфель</a:t>
            </a:r>
            <a:br>
              <a:rPr lang="ru-RU" b="1" dirty="0" smtClean="0"/>
            </a:br>
            <a:r>
              <a:rPr lang="ru-RU" b="1" dirty="0" smtClean="0"/>
              <a:t>Ученики всех возрастных групп включились в работу по оформлению школьных сумок, обклеивая их </a:t>
            </a:r>
            <a:r>
              <a:rPr lang="ru-RU" b="1" dirty="0" err="1" smtClean="0"/>
              <a:t>световозвращающими</a:t>
            </a:r>
            <a:r>
              <a:rPr lang="ru-RU" b="1" dirty="0" smtClean="0"/>
              <a:t> элементами.</a:t>
            </a:r>
            <a:endParaRPr lang="ru-RU" b="1" dirty="0"/>
          </a:p>
        </p:txBody>
      </p:sp>
      <p:pic>
        <p:nvPicPr>
          <p:cNvPr id="4" name="Содержимое 3" descr="https://pp.vk.me/c629320/v629320189/35fd3/cdBvkOPUIbo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088" y="2361143"/>
            <a:ext cx="5113337" cy="3837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 rot="20274708">
            <a:off x="437467" y="2385891"/>
            <a:ext cx="1114477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</a:t>
            </a:r>
          </a:p>
          <a:p>
            <a:pPr algn="ctr"/>
            <a:r>
              <a:rPr lang="ru-RU" sz="8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 внимание</a:t>
            </a:r>
            <a:endParaRPr lang="ru-RU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660" y="354842"/>
            <a:ext cx="11723426" cy="1897040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Инициатива молодежных общественных объединений  в проведении мероприятий по безопасности дорожного движения может иметь несколько направлений: </a:t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50877" y="2006221"/>
            <a:ext cx="10696487" cy="449352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4600" b="1" dirty="0" smtClean="0">
                <a:solidFill>
                  <a:srgbClr val="002060"/>
                </a:solidFill>
              </a:rPr>
              <a:t>Проектная деятельность;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4600" b="1" dirty="0" smtClean="0">
                <a:solidFill>
                  <a:srgbClr val="002060"/>
                </a:solidFill>
              </a:rPr>
              <a:t>Массовые мероприятия для дошкольников и школьников;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4600" b="1" dirty="0" smtClean="0">
                <a:solidFill>
                  <a:srgbClr val="002060"/>
                </a:solidFill>
              </a:rPr>
              <a:t>Средства массовой информации;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4600" b="1" dirty="0" smtClean="0">
                <a:solidFill>
                  <a:srgbClr val="002060"/>
                </a:solidFill>
              </a:rPr>
              <a:t>Экскурсии;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4600" b="1" dirty="0" smtClean="0">
                <a:solidFill>
                  <a:srgbClr val="002060"/>
                </a:solidFill>
              </a:rPr>
              <a:t>Акции/</a:t>
            </a:r>
            <a:r>
              <a:rPr lang="ru-RU" sz="4600" b="1" dirty="0" err="1" smtClean="0">
                <a:solidFill>
                  <a:srgbClr val="002060"/>
                </a:solidFill>
              </a:rPr>
              <a:t>Флешмобы</a:t>
            </a:r>
            <a:r>
              <a:rPr lang="ru-RU" sz="4600" b="1" dirty="0" smtClean="0">
                <a:solidFill>
                  <a:srgbClr val="002060"/>
                </a:solidFill>
              </a:rPr>
              <a:t>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4600" b="1" dirty="0" smtClean="0">
                <a:solidFill>
                  <a:srgbClr val="002060"/>
                </a:solidFill>
              </a:rPr>
              <a:t>Социальная реклама.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0114" y="2893327"/>
            <a:ext cx="7492621" cy="311169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>На сегодняшний день актуальна такая форма работы как проектная деятельности. Опыт работы показывает, что этот вид инновационной деятельности эффективен и интересен для молодежи.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49352" y="266131"/>
            <a:ext cx="8231745" cy="1143000"/>
          </a:xfrm>
        </p:spPr>
        <p:txBody>
          <a:bodyPr/>
          <a:lstStyle/>
          <a:p>
            <a:r>
              <a:rPr lang="ru-RU" sz="4400" b="1" i="1" dirty="0" smtClean="0">
                <a:solidFill>
                  <a:srgbClr val="002060"/>
                </a:solidFill>
              </a:rPr>
              <a:t>Проектная деятельность</a:t>
            </a:r>
            <a:endParaRPr lang="ru-RU" sz="4400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4" name="Содержимое 3" descr="2(145)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95785" y="2513244"/>
            <a:ext cx="3753134" cy="2816159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9551" y="362804"/>
            <a:ext cx="10091488" cy="824552"/>
          </a:xfrm>
        </p:spPr>
        <p:txBody>
          <a:bodyPr/>
          <a:lstStyle/>
          <a:p>
            <a:r>
              <a:rPr lang="ru-RU" sz="4400" b="1" i="1" dirty="0" smtClean="0">
                <a:solidFill>
                  <a:srgbClr val="002060"/>
                </a:solidFill>
              </a:rPr>
              <a:t>Массовые мероприятия</a:t>
            </a:r>
            <a:endParaRPr lang="ru-RU" sz="4400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8491" y="1774209"/>
            <a:ext cx="5895831" cy="468118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-соревнования, </a:t>
            </a:r>
          </a:p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-театрализованные представления,</a:t>
            </a:r>
          </a:p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-познавательно-развлекательные программы, </a:t>
            </a:r>
          </a:p>
          <a:p>
            <a:pPr>
              <a:buFontTx/>
              <a:buChar char="-"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конкурсные программы,</a:t>
            </a:r>
          </a:p>
          <a:p>
            <a:pPr>
              <a:buFontTx/>
              <a:buChar char="-"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игры-путешествия,</a:t>
            </a:r>
          </a:p>
          <a:p>
            <a:pPr>
              <a:buFontTx/>
              <a:buChar char="-"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 смотры.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Татьяна\Рабочий стол\видеоконференции 14-15\16\11.02\892860589612353dc69d3a10658e223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95911" y="1445330"/>
            <a:ext cx="6063492" cy="328044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252" y="257961"/>
            <a:ext cx="9146382" cy="1144556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002060"/>
                </a:solidFill>
              </a:rPr>
              <a:t>Экскурсии</a:t>
            </a:r>
            <a:endParaRPr lang="ru-RU" sz="4800" b="1" i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9228" y="1850409"/>
            <a:ext cx="5655912" cy="426720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Экскурсии имеют важное практическое значение в обучении правил дорожного движения для подростков, способствуют более тесному увязыванию теоретических знаний с жизнью, с практикой</a:t>
            </a:r>
            <a:endParaRPr lang="ru-RU" sz="3200" b="1" dirty="0"/>
          </a:p>
        </p:txBody>
      </p:sp>
      <p:pic>
        <p:nvPicPr>
          <p:cNvPr id="3074" name="Picture 2" descr="C:\Documents and Settings\Татьяна\Рабочий стол\видеоконференции 14-15\16\11.02\Gobyb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5439" y="2130567"/>
            <a:ext cx="4913313" cy="36544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3582" y="189723"/>
            <a:ext cx="9645610" cy="1144556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002060"/>
                </a:solidFill>
              </a:rPr>
              <a:t>Акции/ </a:t>
            </a:r>
            <a:r>
              <a:rPr lang="ru-RU" sz="4800" b="1" i="1" dirty="0" err="1" smtClean="0">
                <a:solidFill>
                  <a:srgbClr val="002060"/>
                </a:solidFill>
              </a:rPr>
              <a:t>Флешмобы</a:t>
            </a:r>
            <a:endParaRPr lang="ru-RU" sz="48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92052" y="4353635"/>
            <a:ext cx="9146382" cy="2227997"/>
          </a:xfrm>
        </p:spPr>
        <p:txBody>
          <a:bodyPr>
            <a:normAutofit/>
          </a:bodyPr>
          <a:lstStyle/>
          <a:p>
            <a:pPr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b="1" dirty="0" smtClean="0"/>
              <a:t>Особенности:</a:t>
            </a:r>
          </a:p>
          <a:p>
            <a:pPr algn="r"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ru-RU" b="1" dirty="0" smtClean="0"/>
              <a:t>Привлекают внимание общественности;</a:t>
            </a:r>
          </a:p>
          <a:p>
            <a:pPr algn="r"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ru-RU" b="1" dirty="0" smtClean="0"/>
              <a:t>Творческие и современные формы деятельности молодежных объединений;</a:t>
            </a:r>
          </a:p>
          <a:p>
            <a:pPr algn="r"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ru-RU" b="1" dirty="0" smtClean="0"/>
              <a:t>Яркие, зрелищные.</a:t>
            </a:r>
            <a:endParaRPr lang="ru-RU" b="1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79946" y="2048093"/>
            <a:ext cx="9645610" cy="11445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365760" y="1885070"/>
            <a:ext cx="8525022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Флешмоб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 заранее спланированная массовая акция, в которой большая группа людей внезапно появляется в общественном месте, в течение нескольких минут они выполняют заранее оговорённые действия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Социальная реклама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показывает, что правильное поведение - сильное поведение. Она делает так, что люди хотят вести себя правильно.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278833" y="1714004"/>
            <a:ext cx="4347759" cy="435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ru-RU" sz="2000" b="1" i="1" dirty="0">
                <a:solidFill>
                  <a:srgbClr val="B84700"/>
                </a:solidFill>
              </a:rPr>
              <a:t>В рамках акции «Что важнее всех игрушек» дети из объединения «ЮИД» изготавливают и раздают водителям на улицах города буклеты-памятки, в которых просят быть всегда внимательными на дороге 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157" y="2362130"/>
            <a:ext cx="4854575" cy="342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107" y="3624192"/>
            <a:ext cx="3959225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207" y="1823967"/>
            <a:ext cx="2632075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637269" y="230270"/>
            <a:ext cx="9146382" cy="127229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/>
              <a:t>Муниципальное </a:t>
            </a:r>
            <a:r>
              <a:rPr lang="ru-RU" b="1" dirty="0" err="1"/>
              <a:t>казенное</a:t>
            </a:r>
            <a:r>
              <a:rPr lang="ru-RU" b="1" dirty="0"/>
              <a:t> учреждение дополнительного образования </a:t>
            </a:r>
            <a:endParaRPr lang="ru-RU" b="1" dirty="0" smtClean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/>
              <a:t>«</a:t>
            </a:r>
            <a:r>
              <a:rPr lang="ru-RU" b="1" dirty="0"/>
              <a:t>Станция детского и юношеского туризма и экскурсий» </a:t>
            </a:r>
            <a:endParaRPr lang="ru-RU" b="1" dirty="0" smtClean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/>
              <a:t>города </a:t>
            </a:r>
            <a:r>
              <a:rPr lang="ru-RU" b="1" dirty="0"/>
              <a:t>Миньяр Ашинского муниципального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39589219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arthtones_16x9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Earthtones_16x9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8575" cap="flat" cmpd="sng" algn="ctr">
          <a:solidFill>
            <a:schemeClr val="phClr"/>
          </a:solidFill>
          <a:miter lim="800000"/>
        </a:ln>
        <a:ln w="41275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tint val="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0000"/>
              </a:schemeClr>
              <a:schemeClr val="phClr">
                <a:tint val="80000"/>
              </a:schemeClr>
            </a:duotone>
          </a:blip>
          <a:stretch/>
        </a:blipFill>
      </a:bgFillStyleLst>
    </a:fmtScheme>
  </a:themeElements>
  <a:objectDefaults>
    <a:lnDef>
      <a:spPr>
        <a:ln w="28575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491</TotalTime>
  <Words>779</Words>
  <Application>Microsoft Office PowerPoint</Application>
  <PresentationFormat>Широкоэкранный</PresentationFormat>
  <Paragraphs>106</Paragraphs>
  <Slides>32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0" baseType="lpstr">
      <vt:lpstr>Arial</vt:lpstr>
      <vt:lpstr>Calibri</vt:lpstr>
      <vt:lpstr>Comic Sans MS</vt:lpstr>
      <vt:lpstr>Corbel</vt:lpstr>
      <vt:lpstr>Lucida Sans Unicode</vt:lpstr>
      <vt:lpstr>Times New Roman</vt:lpstr>
      <vt:lpstr>Wingdings</vt:lpstr>
      <vt:lpstr>Earthtones_16x9</vt:lpstr>
      <vt:lpstr>      Потенциал молодежных общественных организаций в проведении мероприятий по безопасности дорожного движения. </vt:lpstr>
      <vt:lpstr>Эффективная деятельность государственных и муниципальных органов по обеспечению безопасности дорожного движения невозможна без взаимодействия с молодежными общественными организациями и привлечения их к  мероприятиям по безопасности дорожного движения.  </vt:lpstr>
      <vt:lpstr>Необходимо активизировать процесс участия молодежи в работе по обеспечению безопасности дорожного движения</vt:lpstr>
      <vt:lpstr>        Инициатива молодежных общественных объединений  в проведении мероприятий по безопасности дорожного движения может иметь несколько направлений:   </vt:lpstr>
      <vt:lpstr>На сегодняшний день актуальна такая форма работы как проектная деятельности. Опыт работы показывает, что этот вид инновационной деятельности эффективен и интересен для молодежи. </vt:lpstr>
      <vt:lpstr>Массовые мероприятия</vt:lpstr>
      <vt:lpstr>Экскурсии</vt:lpstr>
      <vt:lpstr>Акции/ Флешмобы</vt:lpstr>
      <vt:lpstr>Презентация PowerPoint</vt:lpstr>
      <vt:lpstr>Презентация PowerPoint</vt:lpstr>
      <vt:lpstr>Агитбригада по ПДД</vt:lpstr>
      <vt:lpstr>    Агитбригада в детских садах с.Еткуль</vt:lpstr>
      <vt:lpstr>      Агитбригада «Огни светофора»</vt:lpstr>
      <vt:lpstr>   Выступление агитбригады для лагерей                     дневного пребывания</vt:lpstr>
      <vt:lpstr>          Акция совместно с ГИБДД        «Водитель будь внимателен!»</vt:lpstr>
      <vt:lpstr>Презентация PowerPoint</vt:lpstr>
      <vt:lpstr> Муниципальное образовательное учреждение дополнительного образования  дворец творчества детей и молодёжи  городской Центр  профилактики и предупреждения дорожно – транспортных происшествий с участием несовершеннолетних  </vt:lpstr>
      <vt:lpstr>Презентация PowerPoint</vt:lpstr>
      <vt:lpstr>Презентация PowerPoint</vt:lpstr>
      <vt:lpstr>Массовые мероприятия</vt:lpstr>
      <vt:lpstr>Презентация PowerPoint</vt:lpstr>
      <vt:lpstr>Презентация PowerPoint</vt:lpstr>
      <vt:lpstr>Презентация PowerPoint</vt:lpstr>
      <vt:lpstr>Направления деятельности ДООО «Альфа» по безопасности дорожного движения</vt:lpstr>
      <vt:lpstr>Разработка проекта коммунарского дня  для обучающихся образовательных организаций «Дорога без опасности»</vt:lpstr>
      <vt:lpstr>Разработка игровой экскурсии по кабинету безопасности дорожного движение ГБОУДОД «ОЦДОД»</vt:lpstr>
      <vt:lpstr>Презентация PowerPoint</vt:lpstr>
      <vt:lpstr>Предлагалось написать письмо Дедушке Морозу и поделиться им со своими друзьями в социальных сетях, чтобы в наступившем 2016 году стало больше безопасных дорог, добрых и вежливых водителей, аккуратных и внимательных пешеходов! </vt:lpstr>
      <vt:lpstr>Студенты и старшеклассники Тюменской области принимали участие в молодежном конкурсном проекте по безопасности дорожного движения. Проект проходит в рамках государственной программы «Повышение безопасности дорожного движения».</vt:lpstr>
      <vt:lpstr>  В Воронежской области появился первый детский сайт по безопасности дорожного движения Юные инспекторы движения - обучающиеся объединения «Азбука безопасности» ЦДО «Созвездие» создали молодежный сайт «Центр безопасного детства». (www.vcdo.ucoz.ru).  </vt:lpstr>
      <vt:lpstr>В Хакасии школьники устроили конкурс на самый яркий портфель Ученики всех возрастных групп включились в работу по оформлению школьных сумок, обклеивая их световозвращающими элементами.</vt:lpstr>
      <vt:lpstr>Презентация PowerPoint</vt:lpstr>
    </vt:vector>
  </TitlesOfParts>
  <Company>ГБУДО ОЦДОД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Ксения Деряга</dc:creator>
  <cp:lastModifiedBy>Ксения Деряга</cp:lastModifiedBy>
  <cp:revision>33</cp:revision>
  <dcterms:created xsi:type="dcterms:W3CDTF">2016-02-10T09:43:14Z</dcterms:created>
  <dcterms:modified xsi:type="dcterms:W3CDTF">2016-02-11T12:31:51Z</dcterms:modified>
</cp:coreProperties>
</file>